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E8B"/>
    <a:srgbClr val="00B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D453-40E8-4739-B39A-0D59E9648974}" type="datetimeFigureOut">
              <a:rPr lang="da-DK" smtClean="0"/>
              <a:t>08-10-2022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27CF-55D5-48EB-B7F4-10B3962B52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634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D453-40E8-4739-B39A-0D59E9648974}" type="datetimeFigureOut">
              <a:rPr lang="da-DK" smtClean="0"/>
              <a:t>08-10-2022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27CF-55D5-48EB-B7F4-10B3962B52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880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D453-40E8-4739-B39A-0D59E9648974}" type="datetimeFigureOut">
              <a:rPr lang="da-DK" smtClean="0"/>
              <a:t>08-10-2022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27CF-55D5-48EB-B7F4-10B3962B52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321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D453-40E8-4739-B39A-0D59E9648974}" type="datetimeFigureOut">
              <a:rPr lang="da-DK" smtClean="0"/>
              <a:t>08-10-2022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27CF-55D5-48EB-B7F4-10B3962B52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199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D453-40E8-4739-B39A-0D59E9648974}" type="datetimeFigureOut">
              <a:rPr lang="da-DK" smtClean="0"/>
              <a:t>08-10-2022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27CF-55D5-48EB-B7F4-10B3962B52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722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D453-40E8-4739-B39A-0D59E9648974}" type="datetimeFigureOut">
              <a:rPr lang="da-DK" smtClean="0"/>
              <a:t>08-10-2022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27CF-55D5-48EB-B7F4-10B3962B52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280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D453-40E8-4739-B39A-0D59E9648974}" type="datetimeFigureOut">
              <a:rPr lang="da-DK" smtClean="0"/>
              <a:t>08-10-2022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27CF-55D5-48EB-B7F4-10B3962B52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536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D453-40E8-4739-B39A-0D59E9648974}" type="datetimeFigureOut">
              <a:rPr lang="da-DK" smtClean="0"/>
              <a:t>08-10-2022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27CF-55D5-48EB-B7F4-10B3962B52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47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D453-40E8-4739-B39A-0D59E9648974}" type="datetimeFigureOut">
              <a:rPr lang="da-DK" smtClean="0"/>
              <a:t>08-10-2022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27CF-55D5-48EB-B7F4-10B3962B52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030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D453-40E8-4739-B39A-0D59E9648974}" type="datetimeFigureOut">
              <a:rPr lang="da-DK" smtClean="0"/>
              <a:t>08-10-2022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27CF-55D5-48EB-B7F4-10B3962B52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601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D453-40E8-4739-B39A-0D59E9648974}" type="datetimeFigureOut">
              <a:rPr lang="da-DK" smtClean="0"/>
              <a:t>08-10-2022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27CF-55D5-48EB-B7F4-10B3962B52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897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CD453-40E8-4739-B39A-0D59E9648974}" type="datetimeFigureOut">
              <a:rPr lang="da-DK" smtClean="0"/>
              <a:t>08-10-2022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627CF-55D5-48EB-B7F4-10B3962B52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630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info@fysiodema.dk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Billedresultat for 6d action device">
            <a:extLst>
              <a:ext uri="{FF2B5EF4-FFF2-40B4-BE49-F238E27FC236}">
                <a16:creationId xmlns:a16="http://schemas.microsoft.com/office/drawing/2014/main" id="{66F9284A-CEC5-457F-91F8-DA3D60F65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95" y="1296954"/>
            <a:ext cx="6436321" cy="4304290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F2A9033-645E-4520-A0B1-C357731B7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544" y="261258"/>
            <a:ext cx="2078281" cy="783479"/>
          </a:xfrm>
          <a:prstGeom prst="rect">
            <a:avLst/>
          </a:prstGeom>
        </p:spPr>
      </p:pic>
      <p:pic>
        <p:nvPicPr>
          <p:cNvPr id="7" name="Billede 6" descr="fysiodema.Logo.png">
            <a:extLst>
              <a:ext uri="{FF2B5EF4-FFF2-40B4-BE49-F238E27FC236}">
                <a16:creationId xmlns:a16="http://schemas.microsoft.com/office/drawing/2014/main" id="{D3E5B987-35E7-4DF3-8306-A56424A5507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8606" y="5687650"/>
            <a:ext cx="1607345" cy="328613"/>
          </a:xfrm>
          <a:prstGeom prst="rect">
            <a:avLst/>
          </a:prstGeom>
          <a:effectLst/>
        </p:spPr>
      </p:pic>
      <p:grpSp>
        <p:nvGrpSpPr>
          <p:cNvPr id="8" name="Gruppe 7">
            <a:extLst>
              <a:ext uri="{FF2B5EF4-FFF2-40B4-BE49-F238E27FC236}">
                <a16:creationId xmlns:a16="http://schemas.microsoft.com/office/drawing/2014/main" id="{9C33FBAC-D00B-4FC5-9CCE-6BC919129CFB}"/>
              </a:ext>
            </a:extLst>
          </p:cNvPr>
          <p:cNvGrpSpPr/>
          <p:nvPr/>
        </p:nvGrpSpPr>
        <p:grpSpPr>
          <a:xfrm>
            <a:off x="8029387" y="6047690"/>
            <a:ext cx="1571066" cy="400110"/>
            <a:chOff x="3757748" y="6878136"/>
            <a:chExt cx="1571066" cy="400110"/>
          </a:xfrm>
        </p:grpSpPr>
        <p:sp>
          <p:nvSpPr>
            <p:cNvPr id="9" name="Tekstboks 20">
              <a:extLst>
                <a:ext uri="{FF2B5EF4-FFF2-40B4-BE49-F238E27FC236}">
                  <a16:creationId xmlns:a16="http://schemas.microsoft.com/office/drawing/2014/main" id="{27D69BD6-8182-4496-861A-12B0170279DE}"/>
                </a:ext>
              </a:extLst>
            </p:cNvPr>
            <p:cNvSpPr txBox="1"/>
            <p:nvPr/>
          </p:nvSpPr>
          <p:spPr>
            <a:xfrm>
              <a:off x="3757748" y="6878136"/>
              <a:ext cx="15710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        </a:t>
              </a:r>
              <a:r>
                <a:rPr lang="da-DK" sz="1000" b="1" dirty="0">
                  <a:latin typeface="Arial" pitchFamily="34" charset="0"/>
                  <a:cs typeface="Arial" pitchFamily="34" charset="0"/>
                </a:rPr>
                <a:t>(+45) 20 41 23 63</a:t>
              </a:r>
            </a:p>
            <a:p>
              <a:pPr algn="ctr"/>
              <a:endParaRPr lang="da-DK" sz="1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Billede 9" descr="old-telephone-icon.jpg">
              <a:extLst>
                <a:ext uri="{FF2B5EF4-FFF2-40B4-BE49-F238E27FC236}">
                  <a16:creationId xmlns:a16="http://schemas.microsoft.com/office/drawing/2014/main" id="{911934AE-DC85-4708-95ED-15DFFDDF2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5634" y="6920913"/>
              <a:ext cx="285752" cy="173247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</p:pic>
      </p:grpSp>
      <p:sp>
        <p:nvSpPr>
          <p:cNvPr id="11" name="Tekstboks 59">
            <a:extLst>
              <a:ext uri="{FF2B5EF4-FFF2-40B4-BE49-F238E27FC236}">
                <a16:creationId xmlns:a16="http://schemas.microsoft.com/office/drawing/2014/main" id="{3D5FB128-F1D3-4B46-8C2E-3379420B5670}"/>
              </a:ext>
            </a:extLst>
          </p:cNvPr>
          <p:cNvSpPr txBox="1"/>
          <p:nvPr/>
        </p:nvSpPr>
        <p:spPr>
          <a:xfrm>
            <a:off x="7999439" y="6253261"/>
            <a:ext cx="1565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 err="1">
                <a:latin typeface="Arial" pitchFamily="34" charset="0"/>
                <a:cs typeface="Arial" pitchFamily="34" charset="0"/>
              </a:rPr>
              <a:t>www.fysiodema.dk</a:t>
            </a:r>
            <a:endParaRPr lang="da-DK" sz="1200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9B47D8BD-E0F6-4A7E-910F-40CAAD09F4BF}"/>
              </a:ext>
            </a:extLst>
          </p:cNvPr>
          <p:cNvSpPr txBox="1"/>
          <p:nvPr/>
        </p:nvSpPr>
        <p:spPr>
          <a:xfrm>
            <a:off x="7025946" y="2397967"/>
            <a:ext cx="25848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2400" b="1" dirty="0">
                <a:solidFill>
                  <a:srgbClr val="214E8B"/>
                </a:solidFill>
                <a:latin typeface="Arial Rounded MT Bold" panose="020F0704030504030204" pitchFamily="34" charset="0"/>
              </a:rPr>
              <a:t>6D Action</a:t>
            </a:r>
          </a:p>
          <a:p>
            <a:pPr algn="r"/>
            <a:r>
              <a:rPr lang="da-DK" dirty="0">
                <a:latin typeface="Arial Nova Cond" panose="020B0604020202020204" pitchFamily="34" charset="0"/>
              </a:rPr>
              <a:t>Til fysioterapi, lymfedrænage og aktiv selvbehandling</a:t>
            </a:r>
          </a:p>
          <a:p>
            <a:pPr algn="r"/>
            <a:endParaRPr lang="da-DK" dirty="0">
              <a:latin typeface="Arial Nova Cond" panose="020B0604020202020204" pitchFamily="34" charset="0"/>
            </a:endParaRPr>
          </a:p>
          <a:p>
            <a:pPr algn="r"/>
            <a:r>
              <a:rPr lang="da-DK" sz="1200" i="1" dirty="0">
                <a:latin typeface="Arial" panose="020B0604020202020204" pitchFamily="34" charset="0"/>
                <a:cs typeface="Arial" panose="020B0604020202020204" pitchFamily="34" charset="0"/>
              </a:rPr>
              <a:t>Behandlingskoncept baseret på negativt tryk, velegnet til lymfedrænage, arvæv mm.</a:t>
            </a:r>
            <a:endParaRPr lang="da-DK" sz="1200" i="1" dirty="0">
              <a:latin typeface="Arial Nova Cond" panose="020B0604020202020204" pitchFamily="34" charset="0"/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37CA8176-57FF-4538-A15F-8FB3B5F09238}"/>
              </a:ext>
            </a:extLst>
          </p:cNvPr>
          <p:cNvSpPr txBox="1"/>
          <p:nvPr/>
        </p:nvSpPr>
        <p:spPr>
          <a:xfrm>
            <a:off x="374392" y="1154294"/>
            <a:ext cx="3443771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214E8B"/>
                </a:solidFill>
                <a:latin typeface="Arial Rounded MT Bold" panose="020F0704030504030204" pitchFamily="34" charset="0"/>
              </a:rPr>
              <a:t>Nyhed!</a:t>
            </a:r>
          </a:p>
          <a:p>
            <a:r>
              <a:rPr lang="da-DK" sz="1250" i="1" dirty="0" err="1">
                <a:latin typeface="Arial" panose="020B0604020202020204" pitchFamily="34" charset="0"/>
                <a:cs typeface="Arial" panose="020B0604020202020204" pitchFamily="34" charset="0"/>
              </a:rPr>
              <a:t>Autoklavérbare</a:t>
            </a:r>
            <a:r>
              <a:rPr lang="da-DK" sz="1250" i="1" dirty="0">
                <a:latin typeface="Arial" panose="020B0604020202020204" pitchFamily="34" charset="0"/>
                <a:cs typeface="Arial" panose="020B0604020202020204" pitchFamily="34" charset="0"/>
              </a:rPr>
              <a:t> glaskopper og dobbeltslange for samtidig brug af to behandlingskopper.</a:t>
            </a:r>
          </a:p>
          <a:p>
            <a:endParaRPr lang="da-DK"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250" dirty="0">
                <a:latin typeface="Arial" panose="020B0604020202020204" pitchFamily="34" charset="0"/>
                <a:cs typeface="Arial" panose="020B0604020202020204" pitchFamily="34" charset="0"/>
              </a:rPr>
              <a:t>Det er nu muligt at få behandlingskopper af </a:t>
            </a:r>
            <a:r>
              <a:rPr lang="da-DK" sz="1250" dirty="0" err="1">
                <a:latin typeface="Arial" panose="020B0604020202020204" pitchFamily="34" charset="0"/>
                <a:cs typeface="Arial" panose="020B0604020202020204" pitchFamily="34" charset="0"/>
              </a:rPr>
              <a:t>autoklavérbart</a:t>
            </a:r>
            <a:r>
              <a:rPr lang="da-DK" sz="1250" dirty="0">
                <a:latin typeface="Arial" panose="020B0604020202020204" pitchFamily="34" charset="0"/>
                <a:cs typeface="Arial" panose="020B0604020202020204" pitchFamily="34" charset="0"/>
              </a:rPr>
              <a:t> glas samt enkelt- og dobbeltslanger til både plast- og glaskopper som tilbehør.</a:t>
            </a:r>
          </a:p>
          <a:p>
            <a:endParaRPr lang="da-DK"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250" dirty="0">
                <a:latin typeface="Arial" panose="020B0604020202020204" pitchFamily="34" charset="0"/>
                <a:cs typeface="Arial" panose="020B0604020202020204" pitchFamily="34" charset="0"/>
              </a:rPr>
              <a:t>Kontakt os for priser og information.</a:t>
            </a:r>
          </a:p>
        </p:txBody>
      </p:sp>
      <p:pic>
        <p:nvPicPr>
          <p:cNvPr id="15" name="Picture 2" descr="Billedresultat for 6d action device">
            <a:extLst>
              <a:ext uri="{FF2B5EF4-FFF2-40B4-BE49-F238E27FC236}">
                <a16:creationId xmlns:a16="http://schemas.microsoft.com/office/drawing/2014/main" id="{A32A1107-81BF-446F-BA06-22BAA52D2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5" b="94531" l="8220" r="89973">
                        <a14:foregroundMark x1="52123" y1="8125" x2="52123" y2="8125"/>
                        <a14:foregroundMark x1="25023" y1="76719" x2="25023" y2="76719"/>
                        <a14:foregroundMark x1="50768" y1="92344" x2="50768" y2="92344"/>
                        <a14:foregroundMark x1="65673" y1="94609" x2="65673" y2="94609"/>
                        <a14:foregroundMark x1="10750" y1="64453" x2="10750" y2="64453"/>
                        <a14:foregroundMark x1="8220" y1="58906" x2="8220" y2="58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24" y="3700005"/>
            <a:ext cx="2447647" cy="283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405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EE438E5-E730-4B60-9CEF-C4298C600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544" y="261258"/>
            <a:ext cx="2078281" cy="783479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8F94E93F-4FC9-4D03-8083-4E023F9C0CB1}"/>
              </a:ext>
            </a:extLst>
          </p:cNvPr>
          <p:cNvSpPr txBox="1"/>
          <p:nvPr/>
        </p:nvSpPr>
        <p:spPr>
          <a:xfrm>
            <a:off x="447864" y="503856"/>
            <a:ext cx="3172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214E8B"/>
                </a:solidFill>
                <a:latin typeface="Arial Rounded MT Bold" panose="020F0704030504030204" pitchFamily="34" charset="0"/>
              </a:rPr>
              <a:t>6D Action</a:t>
            </a:r>
          </a:p>
        </p:txBody>
      </p:sp>
      <p:pic>
        <p:nvPicPr>
          <p:cNvPr id="6" name="Picture 4" descr="Billedresultat for 6d action device">
            <a:extLst>
              <a:ext uri="{FF2B5EF4-FFF2-40B4-BE49-F238E27FC236}">
                <a16:creationId xmlns:a16="http://schemas.microsoft.com/office/drawing/2014/main" id="{ECFB66B9-43CB-4773-B72B-1972D7C5B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261" y="1576695"/>
            <a:ext cx="6148928" cy="412746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9B1818BB-8F70-49EA-B0B0-1AEC5AE719AD}"/>
              </a:ext>
            </a:extLst>
          </p:cNvPr>
          <p:cNvSpPr txBox="1"/>
          <p:nvPr/>
        </p:nvSpPr>
        <p:spPr>
          <a:xfrm>
            <a:off x="532949" y="5325002"/>
            <a:ext cx="3039566" cy="1107996"/>
          </a:xfrm>
          <a:prstGeom prst="rect">
            <a:avLst/>
          </a:prstGeom>
          <a:solidFill>
            <a:srgbClr val="214E8B"/>
          </a:solidFill>
        </p:spPr>
        <p:txBody>
          <a:bodyPr wrap="square" rtlCol="0">
            <a:spAutoFit/>
          </a:bodyPr>
          <a:lstStyle/>
          <a:p>
            <a:r>
              <a:rPr lang="da-DK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Hvad følger med 6D Action? </a:t>
            </a:r>
          </a:p>
          <a:p>
            <a:r>
              <a:rPr lang="da-DK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6D Action får du selve </a:t>
            </a:r>
            <a:r>
              <a:rPr lang="da-DK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vacuumenheden</a:t>
            </a:r>
            <a:r>
              <a:rPr lang="da-DK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behandlingskopper af plast i forskellige størrelser, slange med filter, et massage-</a:t>
            </a:r>
            <a:r>
              <a:rPr lang="da-DK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hovede</a:t>
            </a:r>
            <a:r>
              <a:rPr lang="da-DK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 filter, </a:t>
            </a:r>
            <a:r>
              <a:rPr lang="da-DK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elledning</a:t>
            </a:r>
            <a:r>
              <a:rPr lang="da-DK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samt praktisk transporttaske.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B8D16582-A48D-4B1F-B708-6B8E3BD4E81A}"/>
              </a:ext>
            </a:extLst>
          </p:cNvPr>
          <p:cNvSpPr txBox="1"/>
          <p:nvPr/>
        </p:nvSpPr>
        <p:spPr>
          <a:xfrm>
            <a:off x="440752" y="1635085"/>
            <a:ext cx="42169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  <a:t>6D Action 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er et behandlingskoncept baseret på negativt tryk (</a:t>
            </a:r>
            <a:r>
              <a:rPr lang="da-DK" sz="1200" dirty="0" err="1">
                <a:latin typeface="Arial" panose="020B0604020202020204" pitchFamily="34" charset="0"/>
                <a:cs typeface="Arial" panose="020B0604020202020204" pitchFamily="34" charset="0"/>
              </a:rPr>
              <a:t>vacuum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), som er velegnet til at behandle senfølger efter kræft såsom sekundær lymfødem, arvæv, bindevæv og stråleskader.</a:t>
            </a:r>
          </a:p>
          <a:p>
            <a:endParaRPr 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Desuden er udstyret egnet til behandling af sportsskader som eksempelvis blodansamlinger, tennisalbue, frossen skulder, samt hævelser efter operationer.</a:t>
            </a:r>
          </a:p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  <a:t>6D Action 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skaber et pulserende negativt tryk i vævet, hvorved hud og </a:t>
            </a:r>
            <a:r>
              <a:rPr lang="da-DK" sz="1200" dirty="0" err="1">
                <a:latin typeface="Arial" panose="020B0604020202020204" pitchFamily="34" charset="0"/>
                <a:cs typeface="Arial" panose="020B0604020202020204" pitchFamily="34" charset="0"/>
              </a:rPr>
              <a:t>fascier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 udstrækkes, og åbningerne til lymfekarrene udspiles. Behandlingen øger mikrocirkulationen for både blod og lymfe, hvorved kroppens affaldsprodukter samt overskydende væske lettere transporteres væk med kroppens egne lymfetransportmekanismer og blodcirkulation.</a:t>
            </a:r>
          </a:p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Billedresultat for 6d action device">
            <a:extLst>
              <a:ext uri="{FF2B5EF4-FFF2-40B4-BE49-F238E27FC236}">
                <a16:creationId xmlns:a16="http://schemas.microsoft.com/office/drawing/2014/main" id="{1E1C58F7-77BB-44BC-A229-B88D67061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969" y="4385387"/>
            <a:ext cx="2328830" cy="22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7F20DA2A-535F-4366-9845-8CB4134D9AF7}"/>
              </a:ext>
            </a:extLst>
          </p:cNvPr>
          <p:cNvSpPr txBox="1"/>
          <p:nvPr/>
        </p:nvSpPr>
        <p:spPr>
          <a:xfrm>
            <a:off x="5336482" y="1635085"/>
            <a:ext cx="42169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På trods af at behandlingen er fuldkommen smertefri, er resultaterne umiddelbart synlige og målbare i form af smertelindring, reduceret hævelse og forbedret bevægelighed.</a:t>
            </a:r>
          </a:p>
          <a:p>
            <a:endParaRPr 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  <a:t>6D Action 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kan anvendes både på klinikken og som hjælpemiddel i hjemmet. Kommunerne kan stille den </a:t>
            </a:r>
            <a:r>
              <a:rPr lang="da-DK" sz="1200" dirty="0" err="1">
                <a:latin typeface="Arial" panose="020B0604020202020204" pitchFamily="34" charset="0"/>
                <a:cs typeface="Arial" panose="020B0604020202020204" pitchFamily="34" charset="0"/>
              </a:rPr>
              <a:t>tilrådighed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 efter anvisning fra </a:t>
            </a:r>
            <a:r>
              <a:rPr lang="da-DK" sz="1200" dirty="0" err="1">
                <a:latin typeface="Arial" panose="020B0604020202020204" pitchFamily="34" charset="0"/>
                <a:cs typeface="Arial" panose="020B0604020202020204" pitchFamily="34" charset="0"/>
              </a:rPr>
              <a:t>fysioterarapeut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  <a:p>
            <a:endParaRPr 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6D Action kan bevilges som et varigt hjælpemiddel af din kommune, vis du opfylder et eller flere af kriterierne i §112 </a:t>
            </a:r>
          </a:p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Kontakt os gerne for Yderligere information:</a:t>
            </a:r>
          </a:p>
          <a:p>
            <a:endParaRPr 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Kontakt os gerne for køb, eller leje.</a:t>
            </a:r>
          </a:p>
          <a:p>
            <a:endParaRPr 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  <a:t>Fysiodema ApS</a:t>
            </a:r>
            <a:endParaRPr 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200" dirty="0" err="1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info@fysiodema.dk</a:t>
            </a:r>
            <a:endParaRPr 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Telefon: +45 20412363</a:t>
            </a:r>
          </a:p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www.fysiodema.dk</a:t>
            </a:r>
          </a:p>
          <a:p>
            <a:endParaRPr 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1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1293</TotalTime>
  <Words>324</Words>
  <Application>Microsoft Office PowerPoint</Application>
  <PresentationFormat>A4-papir (210 x 297 mm)</PresentationFormat>
  <Paragraphs>35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8" baseType="lpstr">
      <vt:lpstr>Arial</vt:lpstr>
      <vt:lpstr>Arial Nova Cond</vt:lpstr>
      <vt:lpstr>Arial Rounded MT Bold</vt:lpstr>
      <vt:lpstr>Calibri</vt:lpstr>
      <vt:lpstr>Calibri Light</vt:lpstr>
      <vt:lpstr>Office-tema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Nina Binderup Jensen</dc:creator>
  <cp:lastModifiedBy>Kaare Fiala</cp:lastModifiedBy>
  <cp:revision>29</cp:revision>
  <dcterms:created xsi:type="dcterms:W3CDTF">2020-02-19T14:22:23Z</dcterms:created>
  <dcterms:modified xsi:type="dcterms:W3CDTF">2022-10-08T13:44:11Z</dcterms:modified>
</cp:coreProperties>
</file>